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Antonio Ultra-Bold" charset="1" panose="02000803000000000000"/>
      <p:regular r:id="rId20"/>
    </p:embeddedFont>
    <p:embeddedFont>
      <p:font typeface="Montserrat" charset="1" panose="00000500000000000000"/>
      <p:regular r:id="rId21"/>
    </p:embeddedFont>
    <p:embeddedFont>
      <p:font typeface="Montserrat Italics" charset="1" panose="00000500000000000000"/>
      <p:regular r:id="rId22"/>
    </p:embeddedFont>
    <p:embeddedFont>
      <p:font typeface="DM Sans" charset="1" panose="00000000000000000000"/>
      <p:regular r:id="rId23"/>
    </p:embeddedFont>
    <p:embeddedFont>
      <p:font typeface="Montserrat Bold Italics" charset="1" panose="00000800000000000000"/>
      <p:regular r:id="rId24"/>
    </p:embeddedFont>
    <p:embeddedFont>
      <p:font typeface="Montserrat Bold" charset="1" panose="00000800000000000000"/>
      <p:regular r:id="rId25"/>
    </p:embeddedFont>
    <p:embeddedFont>
      <p:font typeface="DM Sans Bold" charset="1" panose="00000000000000000000"/>
      <p:regular r:id="rId26"/>
    </p:embeddedFont>
    <p:embeddedFont>
      <p:font typeface="Montserrat Semi-Bold" charset="1" panose="00000700000000000000"/>
      <p:regular r:id="rId27"/>
    </p:embeddedFont>
    <p:embeddedFont>
      <p:font typeface="Open Sauce" charset="1" panose="00000500000000000000"/>
      <p:regular r:id="rId28"/>
    </p:embeddedFont>
    <p:embeddedFont>
      <p:font typeface="Montserrat Medium" charset="1" panose="00000600000000000000"/>
      <p:regular r:id="rId29"/>
    </p:embeddedFont>
    <p:embeddedFont>
      <p:font typeface="Open Sauce Semi-Bold" charset="1" panose="0000070000000000000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041004"/>
            <a:ext cx="6496848" cy="642008"/>
            <a:chOff x="0" y="0"/>
            <a:chExt cx="1470971" cy="1453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70971" cy="145359"/>
            </a:xfrm>
            <a:custGeom>
              <a:avLst/>
              <a:gdLst/>
              <a:ahLst/>
              <a:cxnLst/>
              <a:rect r="r" b="b" t="t" l="l"/>
              <a:pathLst>
                <a:path h="145359" w="1470971">
                  <a:moveTo>
                    <a:pt x="0" y="0"/>
                  </a:moveTo>
                  <a:lnTo>
                    <a:pt x="1470971" y="0"/>
                  </a:lnTo>
                  <a:lnTo>
                    <a:pt x="1470971" y="145359"/>
                  </a:lnTo>
                  <a:lnTo>
                    <a:pt x="0" y="1453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470971" cy="183459"/>
            </a:xfrm>
            <a:prstGeom prst="rect">
              <a:avLst/>
            </a:prstGeom>
          </p:spPr>
          <p:txBody>
            <a:bodyPr anchor="ctr" rtlCol="false" tIns="70173" lIns="70173" bIns="70173" rIns="70173"/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673473" y="7041004"/>
            <a:ext cx="642008" cy="642008"/>
            <a:chOff x="0" y="0"/>
            <a:chExt cx="145359" cy="14535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5359" cy="145359"/>
            </a:xfrm>
            <a:custGeom>
              <a:avLst/>
              <a:gdLst/>
              <a:ahLst/>
              <a:cxnLst/>
              <a:rect r="r" b="b" t="t" l="l"/>
              <a:pathLst>
                <a:path h="145359" w="145359">
                  <a:moveTo>
                    <a:pt x="0" y="0"/>
                  </a:moveTo>
                  <a:lnTo>
                    <a:pt x="145359" y="0"/>
                  </a:lnTo>
                  <a:lnTo>
                    <a:pt x="145359" y="145359"/>
                  </a:lnTo>
                  <a:lnTo>
                    <a:pt x="0" y="1453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57150"/>
              <a:ext cx="145359" cy="88209"/>
            </a:xfrm>
            <a:prstGeom prst="rect">
              <a:avLst/>
            </a:prstGeom>
          </p:spPr>
          <p:txBody>
            <a:bodyPr anchor="ctr" rtlCol="false" tIns="70173" lIns="70173" bIns="70173" rIns="70173"/>
            <a:lstStyle/>
            <a:p>
              <a:pPr algn="ctr">
                <a:lnSpc>
                  <a:spcPts val="1995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811658" y="7179190"/>
            <a:ext cx="365638" cy="365638"/>
          </a:xfrm>
          <a:custGeom>
            <a:avLst/>
            <a:gdLst/>
            <a:ahLst/>
            <a:cxnLst/>
            <a:rect r="r" b="b" t="t" l="l"/>
            <a:pathLst>
              <a:path h="365638" w="365638">
                <a:moveTo>
                  <a:pt x="0" y="0"/>
                </a:moveTo>
                <a:lnTo>
                  <a:pt x="365638" y="0"/>
                </a:lnTo>
                <a:lnTo>
                  <a:pt x="365638" y="365638"/>
                </a:lnTo>
                <a:lnTo>
                  <a:pt x="0" y="3656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472" t="-177638" r="-4969" b="-177113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794323" y="1756445"/>
            <a:ext cx="7464977" cy="10375578"/>
          </a:xfrm>
          <a:custGeom>
            <a:avLst/>
            <a:gdLst/>
            <a:ahLst/>
            <a:cxnLst/>
            <a:rect r="r" b="b" t="t" l="l"/>
            <a:pathLst>
              <a:path h="10375578" w="7464977">
                <a:moveTo>
                  <a:pt x="0" y="0"/>
                </a:moveTo>
                <a:lnTo>
                  <a:pt x="7464977" y="0"/>
                </a:lnTo>
                <a:lnTo>
                  <a:pt x="7464977" y="10375578"/>
                </a:lnTo>
                <a:lnTo>
                  <a:pt x="0" y="103755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872" r="0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2" id="12"/>
          <p:cNvSpPr txBox="true"/>
          <p:nvPr/>
        </p:nvSpPr>
        <p:spPr>
          <a:xfrm rot="0">
            <a:off x="1028700" y="4431798"/>
            <a:ext cx="8488972" cy="2152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56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PENALIZED REGRESSION FOR HIGH-DIMENSIONAL MOLECULAR TOXICITY CLASSIFICATION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83501" y="7236283"/>
            <a:ext cx="4987246" cy="308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0"/>
              </a:lnSpc>
            </a:pPr>
            <a:r>
              <a:rPr lang="en-US" sz="2442" spc="-61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GINNI Vishal (22203133)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612599"/>
            <a:ext cx="7286781" cy="25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95"/>
              </a:lnSpc>
            </a:pPr>
            <a:r>
              <a:rPr lang="en-US" sz="2100" i="true" spc="-52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BSc (Hons.) in Mathematics &amp; Statistics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Methodology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Results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72" t="-177638" r="-4969" b="-1771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323620" y="3674688"/>
            <a:ext cx="10251189" cy="5081972"/>
          </a:xfrm>
          <a:custGeom>
            <a:avLst/>
            <a:gdLst/>
            <a:ahLst/>
            <a:cxnLst/>
            <a:rect r="r" b="b" t="t" l="l"/>
            <a:pathLst>
              <a:path h="5081972" w="10251189">
                <a:moveTo>
                  <a:pt x="0" y="0"/>
                </a:moveTo>
                <a:lnTo>
                  <a:pt x="10251189" y="0"/>
                </a:lnTo>
                <a:lnTo>
                  <a:pt x="10251189" y="5081972"/>
                </a:lnTo>
                <a:lnTo>
                  <a:pt x="0" y="50819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Methodology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Results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9999" y="2270709"/>
            <a:ext cx="8244001" cy="56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WHY DID PRIOR STUDY GET 79.53%?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46810" y="8956218"/>
            <a:ext cx="6088761" cy="169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0"/>
              </a:lnSpc>
            </a:pPr>
            <a:r>
              <a:rPr lang="en-US" b="true" sz="1200" i="true" spc="-18">
                <a:solidFill>
                  <a:srgbClr val="191919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Figure 10:</a:t>
            </a:r>
            <a:r>
              <a:rPr lang="en-US" sz="1200" i="true" spc="-18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 Deceptive Model Performance Metrics (Accuracy &amp; AUC)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9999" y="3286110"/>
            <a:ext cx="6029791" cy="1564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Prior Study Protocol (Gul et al., 2021):</a:t>
            </a:r>
          </a:p>
          <a:p>
            <a:pPr algn="l" marL="388623" indent="-194312" lvl="1">
              <a:lnSpc>
                <a:spcPts val="2520"/>
              </a:lnSpc>
              <a:buAutoNum type="arabicPeriod" startAt="1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Used standard (non-nested) 5-fold CV</a:t>
            </a:r>
          </a:p>
          <a:p>
            <a:pPr algn="l" marL="388623" indent="-194312" lvl="1">
              <a:lnSpc>
                <a:spcPts val="2520"/>
              </a:lnSpc>
              <a:buAutoNum type="arabicPeriod" startAt="1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Tuned hyperparameters on CV folds</a:t>
            </a:r>
          </a:p>
          <a:p>
            <a:pPr algn="l" marL="388623" indent="-194312" lvl="1">
              <a:lnSpc>
                <a:spcPts val="2520"/>
              </a:lnSpc>
              <a:buAutoNum type="arabicPeriod" startAt="1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Reported performance on SAME CV folds</a:t>
            </a:r>
          </a:p>
          <a:p>
            <a:pPr algn="l" marL="388623" indent="-194312" lvl="1">
              <a:lnSpc>
                <a:spcPts val="2520"/>
              </a:lnSpc>
              <a:buAutoNum type="arabicPeriod" startAt="1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Result: Claimed 79.53% accuracy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9999" y="5119081"/>
            <a:ext cx="6029791" cy="1878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Problem:</a:t>
            </a:r>
          </a:p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When you tune hyperparameters on data you'll later test on, the model inadvertently overfits to the hyperparameter search process itself. </a:t>
            </a:r>
          </a:p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This "hyperparameter leakage" makes results look 20-30% better!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99999" y="7266400"/>
            <a:ext cx="6029791" cy="1878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Our Solution (Nested CV):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Hyperparameter tuning on completely separate inner folds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Testing on truly held-out outer folds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No information leakage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True generalization performance: Negative MCC!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43620" y="2256179"/>
            <a:ext cx="7831189" cy="488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-14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prior 79.53% accuracy was OPTIMISTICALLY BIASED</a:t>
            </a:r>
          </a:p>
          <a:p>
            <a:pPr algn="l">
              <a:lnSpc>
                <a:spcPts val="1960"/>
              </a:lnSpc>
            </a:pPr>
            <a:r>
              <a:rPr lang="en-US" sz="1400" spc="-14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Our more honest assessment: Models cannot predict CRY1 toxicity with this dataset size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58491" y="2361181"/>
            <a:ext cx="10649963" cy="6897119"/>
          </a:xfrm>
          <a:custGeom>
            <a:avLst/>
            <a:gdLst/>
            <a:ahLst/>
            <a:cxnLst/>
            <a:rect r="r" b="b" t="t" l="l"/>
            <a:pathLst>
              <a:path h="6897119" w="10649963">
                <a:moveTo>
                  <a:pt x="0" y="0"/>
                </a:moveTo>
                <a:lnTo>
                  <a:pt x="10649963" y="0"/>
                </a:lnTo>
                <a:lnTo>
                  <a:pt x="10649963" y="6897119"/>
                </a:lnTo>
                <a:lnTo>
                  <a:pt x="0" y="6897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472" t="-177638" r="-4969" b="-17711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99999" y="3105486"/>
            <a:ext cx="5700469" cy="2217555"/>
            <a:chOff x="0" y="0"/>
            <a:chExt cx="7600625" cy="2956740"/>
          </a:xfrm>
        </p:grpSpPr>
        <p:sp>
          <p:nvSpPr>
            <p:cNvPr name="AutoShape 6" id="6"/>
            <p:cNvSpPr/>
            <p:nvPr/>
          </p:nvSpPr>
          <p:spPr>
            <a:xfrm flipH="true">
              <a:off x="0" y="6350"/>
              <a:ext cx="7600625" cy="0"/>
            </a:xfrm>
            <a:prstGeom prst="line">
              <a:avLst/>
            </a:prstGeom>
            <a:ln cap="flat" w="12700">
              <a:solidFill>
                <a:srgbClr val="73737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7" id="7"/>
            <p:cNvSpPr/>
            <p:nvPr/>
          </p:nvSpPr>
          <p:spPr>
            <a:xfrm flipH="true">
              <a:off x="0" y="742163"/>
              <a:ext cx="7600625" cy="0"/>
            </a:xfrm>
            <a:prstGeom prst="line">
              <a:avLst/>
            </a:prstGeom>
            <a:ln cap="flat" w="12700">
              <a:solidFill>
                <a:srgbClr val="73737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 flipH="true">
              <a:off x="0" y="1477976"/>
              <a:ext cx="7600625" cy="0"/>
            </a:xfrm>
            <a:prstGeom prst="line">
              <a:avLst/>
            </a:prstGeom>
            <a:ln cap="flat" w="12700">
              <a:solidFill>
                <a:srgbClr val="73737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 flipH="true">
              <a:off x="0" y="2213790"/>
              <a:ext cx="7600625" cy="0"/>
            </a:xfrm>
            <a:prstGeom prst="line">
              <a:avLst/>
            </a:prstGeom>
            <a:ln cap="flat" w="12700">
              <a:solidFill>
                <a:srgbClr val="73737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0" id="10"/>
            <p:cNvSpPr/>
            <p:nvPr/>
          </p:nvSpPr>
          <p:spPr>
            <a:xfrm flipH="true">
              <a:off x="0" y="2950390"/>
              <a:ext cx="7600625" cy="0"/>
            </a:xfrm>
            <a:prstGeom prst="line">
              <a:avLst/>
            </a:prstGeom>
            <a:ln cap="flat" w="12700">
              <a:solidFill>
                <a:srgbClr val="73737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1" id="11"/>
            <p:cNvSpPr txBox="true"/>
            <p:nvPr/>
          </p:nvSpPr>
          <p:spPr>
            <a:xfrm rot="0">
              <a:off x="219844" y="204291"/>
              <a:ext cx="1265547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 b="true">
                  <a:solidFill>
                    <a:srgbClr val="191919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Model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725956" y="204291"/>
              <a:ext cx="1535557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 b="true">
                  <a:solidFill>
                    <a:srgbClr val="191919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Mean MCC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3629813" y="204291"/>
              <a:ext cx="1818763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 b="true">
                  <a:solidFill>
                    <a:srgbClr val="191919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95% CI MCC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5810789" y="204291"/>
              <a:ext cx="1789836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 b="true">
                  <a:solidFill>
                    <a:srgbClr val="191919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Avg. Features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219844" y="935838"/>
              <a:ext cx="1265547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Lasso (L1)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219844" y="1684351"/>
              <a:ext cx="1265547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Elastic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219844" y="2432865"/>
              <a:ext cx="1265547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Ridge (L2)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1952301" y="935838"/>
              <a:ext cx="1309212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-0.076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952301" y="1671651"/>
              <a:ext cx="1309212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-0.099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952301" y="2407465"/>
              <a:ext cx="1309212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-0.186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3629813" y="948538"/>
              <a:ext cx="1818763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[-0.287, +0.135]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3629813" y="1684351"/>
              <a:ext cx="1818763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[-0.303, +0.106]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3629813" y="2420165"/>
              <a:ext cx="1818763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[-0.546, +0.174]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5810789" y="961238"/>
              <a:ext cx="1606751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17.6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5810789" y="1697051"/>
              <a:ext cx="1606751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79.2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5810789" y="2432865"/>
              <a:ext cx="1606751" cy="311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59"/>
                </a:lnSpc>
              </a:pPr>
              <a:r>
                <a:rPr lang="en-US" sz="1399" spc="-13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1197</a:t>
              </a: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Methodology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Results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99999" y="2270732"/>
            <a:ext cx="6158492" cy="56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PENALIZED REGRESSION FAILED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99999" y="6051957"/>
            <a:ext cx="5829170" cy="1878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b="true" sz="1800" spc="-18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Ridge: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 shrinkage without selection leaves mostly noise.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b="true" sz="1800" spc="-18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Lasso: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extreme sparsity under multicollinearity likely discards signal with noise.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b="true" sz="1800" spc="-18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Elastic Net: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 intermediate sparsity, but still not significant.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99999" y="5669727"/>
            <a:ext cx="5829170" cy="315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6"/>
              </a:lnSpc>
            </a:pPr>
            <a:r>
              <a:rPr lang="en-US" sz="2400" spc="-18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In</a:t>
            </a:r>
            <a:r>
              <a:rPr lang="en-US" b="true" sz="2400" spc="-18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terpretation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99999" y="8158650"/>
            <a:ext cx="6158492" cy="1249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b="true" sz="1800" spc="-18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Takeaway: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In this regime (p/n ≈ 7.04, VIF ~ 10⁷), neither sparse linear models nor complex models using all features reliably extract signal; non-linear models trend better than linear, but uncertainty remains high.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72" t="-177638" r="-4969" b="-1771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Discussion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Methodology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Results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899999" y="3466578"/>
            <a:ext cx="5435105" cy="5556991"/>
            <a:chOff x="0" y="0"/>
            <a:chExt cx="494921" cy="5060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94921" cy="506020"/>
            </a:xfrm>
            <a:custGeom>
              <a:avLst/>
              <a:gdLst/>
              <a:ahLst/>
              <a:cxnLst/>
              <a:rect r="r" b="b" t="t" l="l"/>
              <a:pathLst>
                <a:path h="506020" w="494921">
                  <a:moveTo>
                    <a:pt x="11395" y="0"/>
                  </a:moveTo>
                  <a:lnTo>
                    <a:pt x="483525" y="0"/>
                  </a:lnTo>
                  <a:cubicBezTo>
                    <a:pt x="486547" y="0"/>
                    <a:pt x="489446" y="1201"/>
                    <a:pt x="491583" y="3338"/>
                  </a:cubicBezTo>
                  <a:cubicBezTo>
                    <a:pt x="493720" y="5475"/>
                    <a:pt x="494921" y="8373"/>
                    <a:pt x="494921" y="11395"/>
                  </a:cubicBezTo>
                  <a:lnTo>
                    <a:pt x="494921" y="494624"/>
                  </a:lnTo>
                  <a:cubicBezTo>
                    <a:pt x="494921" y="497646"/>
                    <a:pt x="493720" y="500545"/>
                    <a:pt x="491583" y="502682"/>
                  </a:cubicBezTo>
                  <a:cubicBezTo>
                    <a:pt x="489446" y="504819"/>
                    <a:pt x="486547" y="506020"/>
                    <a:pt x="483525" y="506020"/>
                  </a:cubicBezTo>
                  <a:lnTo>
                    <a:pt x="11395" y="506020"/>
                  </a:lnTo>
                  <a:cubicBezTo>
                    <a:pt x="8373" y="506020"/>
                    <a:pt x="5475" y="504819"/>
                    <a:pt x="3338" y="502682"/>
                  </a:cubicBezTo>
                  <a:cubicBezTo>
                    <a:pt x="1201" y="500545"/>
                    <a:pt x="0" y="497646"/>
                    <a:pt x="0" y="494624"/>
                  </a:cubicBezTo>
                  <a:lnTo>
                    <a:pt x="0" y="11395"/>
                  </a:lnTo>
                  <a:cubicBezTo>
                    <a:pt x="0" y="8373"/>
                    <a:pt x="1201" y="5475"/>
                    <a:pt x="3338" y="3338"/>
                  </a:cubicBezTo>
                  <a:cubicBezTo>
                    <a:pt x="5475" y="1201"/>
                    <a:pt x="8373" y="0"/>
                    <a:pt x="11395" y="0"/>
                  </a:cubicBezTo>
                  <a:close/>
                </a:path>
              </a:pathLst>
            </a:custGeom>
            <a:solidFill>
              <a:srgbClr val="1F2020">
                <a:alpha val="11765"/>
              </a:srgbClr>
            </a:solidFill>
            <a:ln w="19050" cap="sq">
              <a:solidFill>
                <a:srgbClr val="FFFFFF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494921" cy="534595"/>
            </a:xfrm>
            <a:prstGeom prst="rect">
              <a:avLst/>
            </a:prstGeom>
          </p:spPr>
          <p:txBody>
            <a:bodyPr anchor="ctr" rtlCol="false" tIns="146930" lIns="146930" bIns="146930" rIns="146930"/>
            <a:lstStyle/>
            <a:p>
              <a:pPr algn="ctr">
                <a:lnSpc>
                  <a:spcPts val="2251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>
            <a:off x="1317368" y="4431893"/>
            <a:ext cx="4602192" cy="0"/>
          </a:xfrm>
          <a:prstGeom prst="line">
            <a:avLst/>
          </a:prstGeom>
          <a:ln cap="flat" w="9525">
            <a:solidFill>
              <a:srgbClr val="000000">
                <a:alpha val="24706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1315543" y="3983257"/>
            <a:ext cx="4600360" cy="24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00"/>
              </a:lnSpc>
            </a:pPr>
            <a:r>
              <a:rPr lang="en-US" sz="1800" spc="-89" b="true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SHORT TERM (wi</a:t>
            </a:r>
            <a:r>
              <a:rPr lang="en-US" b="true" sz="1800" spc="-89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th current 171 molecules)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17368" y="4632398"/>
            <a:ext cx="4602192" cy="2197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Use Lasso/Ridge fo</a:t>
            </a: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 parsi</a:t>
            </a: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mony (select ~45 stable features</a:t>
            </a:r>
          </a:p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Report negative MCC honestly (model doesn't generalize)</a:t>
            </a:r>
          </a:p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Do NOT claim this model can predict toxicity</a:t>
            </a:r>
          </a:p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Use it as exploratory tool to identify candidate features               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6519851" y="3466578"/>
            <a:ext cx="5435105" cy="5556991"/>
            <a:chOff x="0" y="0"/>
            <a:chExt cx="494921" cy="50602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94921" cy="506020"/>
            </a:xfrm>
            <a:custGeom>
              <a:avLst/>
              <a:gdLst/>
              <a:ahLst/>
              <a:cxnLst/>
              <a:rect r="r" b="b" t="t" l="l"/>
              <a:pathLst>
                <a:path h="506020" w="494921">
                  <a:moveTo>
                    <a:pt x="11395" y="0"/>
                  </a:moveTo>
                  <a:lnTo>
                    <a:pt x="483525" y="0"/>
                  </a:lnTo>
                  <a:cubicBezTo>
                    <a:pt x="486547" y="0"/>
                    <a:pt x="489446" y="1201"/>
                    <a:pt x="491583" y="3338"/>
                  </a:cubicBezTo>
                  <a:cubicBezTo>
                    <a:pt x="493720" y="5475"/>
                    <a:pt x="494921" y="8373"/>
                    <a:pt x="494921" y="11395"/>
                  </a:cubicBezTo>
                  <a:lnTo>
                    <a:pt x="494921" y="494624"/>
                  </a:lnTo>
                  <a:cubicBezTo>
                    <a:pt x="494921" y="497646"/>
                    <a:pt x="493720" y="500545"/>
                    <a:pt x="491583" y="502682"/>
                  </a:cubicBezTo>
                  <a:cubicBezTo>
                    <a:pt x="489446" y="504819"/>
                    <a:pt x="486547" y="506020"/>
                    <a:pt x="483525" y="506020"/>
                  </a:cubicBezTo>
                  <a:lnTo>
                    <a:pt x="11395" y="506020"/>
                  </a:lnTo>
                  <a:cubicBezTo>
                    <a:pt x="8373" y="506020"/>
                    <a:pt x="5475" y="504819"/>
                    <a:pt x="3338" y="502682"/>
                  </a:cubicBezTo>
                  <a:cubicBezTo>
                    <a:pt x="1201" y="500545"/>
                    <a:pt x="0" y="497646"/>
                    <a:pt x="0" y="494624"/>
                  </a:cubicBezTo>
                  <a:lnTo>
                    <a:pt x="0" y="11395"/>
                  </a:lnTo>
                  <a:cubicBezTo>
                    <a:pt x="0" y="8373"/>
                    <a:pt x="1201" y="5475"/>
                    <a:pt x="3338" y="3338"/>
                  </a:cubicBezTo>
                  <a:cubicBezTo>
                    <a:pt x="5475" y="1201"/>
                    <a:pt x="8373" y="0"/>
                    <a:pt x="11395" y="0"/>
                  </a:cubicBezTo>
                  <a:close/>
                </a:path>
              </a:pathLst>
            </a:custGeom>
            <a:solidFill>
              <a:srgbClr val="1F2020">
                <a:alpha val="11765"/>
              </a:srgbClr>
            </a:solidFill>
            <a:ln w="19050" cap="sq">
              <a:solidFill>
                <a:srgbClr val="FFFFFF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494921" cy="534595"/>
            </a:xfrm>
            <a:prstGeom prst="rect">
              <a:avLst/>
            </a:prstGeom>
          </p:spPr>
          <p:txBody>
            <a:bodyPr anchor="ctr" rtlCol="false" tIns="146930" lIns="146930" bIns="146930" rIns="146930"/>
            <a:lstStyle/>
            <a:p>
              <a:pPr algn="ctr">
                <a:lnSpc>
                  <a:spcPts val="2251"/>
                </a:lnSpc>
              </a:pPr>
            </a:p>
          </p:txBody>
        </p:sp>
      </p:grpSp>
      <p:sp>
        <p:nvSpPr>
          <p:cNvPr name="AutoShape 19" id="19"/>
          <p:cNvSpPr/>
          <p:nvPr/>
        </p:nvSpPr>
        <p:spPr>
          <a:xfrm>
            <a:off x="6937220" y="4431893"/>
            <a:ext cx="4602192" cy="0"/>
          </a:xfrm>
          <a:prstGeom prst="line">
            <a:avLst/>
          </a:prstGeom>
          <a:ln cap="flat" w="9525">
            <a:solidFill>
              <a:srgbClr val="000000">
                <a:alpha val="24706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6935395" y="3983257"/>
            <a:ext cx="4600360" cy="24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00"/>
              </a:lnSpc>
            </a:pPr>
            <a:r>
              <a:rPr lang="en-US" sz="1800" spc="-89" b="true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MEDIUM</a:t>
            </a:r>
            <a:r>
              <a:rPr lang="en-US" b="true" sz="1800" spc="-89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 TERM (expand dataset)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937220" y="4632398"/>
            <a:ext cx="4602192" cy="136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Conduct experim</a:t>
            </a: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ental toxicity screening on ~300-500 CRY1 mo</a:t>
            </a: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lecules</a:t>
            </a:r>
          </a:p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Augment UCI dataset with new compounds</a:t>
            </a:r>
          </a:p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Re-validate models with expanded dataset (target: MCC &gt; 0.3)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139704" y="3466578"/>
            <a:ext cx="5435105" cy="5556991"/>
            <a:chOff x="0" y="0"/>
            <a:chExt cx="494921" cy="50602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94921" cy="506020"/>
            </a:xfrm>
            <a:custGeom>
              <a:avLst/>
              <a:gdLst/>
              <a:ahLst/>
              <a:cxnLst/>
              <a:rect r="r" b="b" t="t" l="l"/>
              <a:pathLst>
                <a:path h="506020" w="494921">
                  <a:moveTo>
                    <a:pt x="11395" y="0"/>
                  </a:moveTo>
                  <a:lnTo>
                    <a:pt x="483525" y="0"/>
                  </a:lnTo>
                  <a:cubicBezTo>
                    <a:pt x="486547" y="0"/>
                    <a:pt x="489446" y="1201"/>
                    <a:pt x="491583" y="3338"/>
                  </a:cubicBezTo>
                  <a:cubicBezTo>
                    <a:pt x="493720" y="5475"/>
                    <a:pt x="494921" y="8373"/>
                    <a:pt x="494921" y="11395"/>
                  </a:cubicBezTo>
                  <a:lnTo>
                    <a:pt x="494921" y="494624"/>
                  </a:lnTo>
                  <a:cubicBezTo>
                    <a:pt x="494921" y="497646"/>
                    <a:pt x="493720" y="500545"/>
                    <a:pt x="491583" y="502682"/>
                  </a:cubicBezTo>
                  <a:cubicBezTo>
                    <a:pt x="489446" y="504819"/>
                    <a:pt x="486547" y="506020"/>
                    <a:pt x="483525" y="506020"/>
                  </a:cubicBezTo>
                  <a:lnTo>
                    <a:pt x="11395" y="506020"/>
                  </a:lnTo>
                  <a:cubicBezTo>
                    <a:pt x="8373" y="506020"/>
                    <a:pt x="5475" y="504819"/>
                    <a:pt x="3338" y="502682"/>
                  </a:cubicBezTo>
                  <a:cubicBezTo>
                    <a:pt x="1201" y="500545"/>
                    <a:pt x="0" y="497646"/>
                    <a:pt x="0" y="494624"/>
                  </a:cubicBezTo>
                  <a:lnTo>
                    <a:pt x="0" y="11395"/>
                  </a:lnTo>
                  <a:cubicBezTo>
                    <a:pt x="0" y="8373"/>
                    <a:pt x="1201" y="5475"/>
                    <a:pt x="3338" y="3338"/>
                  </a:cubicBezTo>
                  <a:cubicBezTo>
                    <a:pt x="5475" y="1201"/>
                    <a:pt x="8373" y="0"/>
                    <a:pt x="11395" y="0"/>
                  </a:cubicBezTo>
                  <a:close/>
                </a:path>
              </a:pathLst>
            </a:custGeom>
            <a:solidFill>
              <a:srgbClr val="1F2020">
                <a:alpha val="11765"/>
              </a:srgbClr>
            </a:solidFill>
            <a:ln w="19050" cap="sq">
              <a:solidFill>
                <a:srgbClr val="FFFFFF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28575"/>
              <a:ext cx="494921" cy="534595"/>
            </a:xfrm>
            <a:prstGeom prst="rect">
              <a:avLst/>
            </a:prstGeom>
          </p:spPr>
          <p:txBody>
            <a:bodyPr anchor="ctr" rtlCol="false" tIns="146930" lIns="146930" bIns="146930" rIns="146930"/>
            <a:lstStyle/>
            <a:p>
              <a:pPr algn="ctr">
                <a:lnSpc>
                  <a:spcPts val="2251"/>
                </a:lnSpc>
              </a:pPr>
            </a:p>
          </p:txBody>
        </p:sp>
      </p:grpSp>
      <p:sp>
        <p:nvSpPr>
          <p:cNvPr name="AutoShape 25" id="25"/>
          <p:cNvSpPr/>
          <p:nvPr/>
        </p:nvSpPr>
        <p:spPr>
          <a:xfrm>
            <a:off x="12558897" y="4431893"/>
            <a:ext cx="4600367" cy="0"/>
          </a:xfrm>
          <a:prstGeom prst="line">
            <a:avLst/>
          </a:prstGeom>
          <a:ln cap="flat" w="9525">
            <a:solidFill>
              <a:srgbClr val="000000">
                <a:alpha val="24706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6" id="26"/>
          <p:cNvSpPr txBox="true"/>
          <p:nvPr/>
        </p:nvSpPr>
        <p:spPr>
          <a:xfrm rot="0">
            <a:off x="12557073" y="3983257"/>
            <a:ext cx="4598536" cy="24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00"/>
              </a:lnSpc>
            </a:pPr>
            <a:r>
              <a:rPr lang="en-US" sz="1800" spc="-89" b="true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LONG TERM</a:t>
            </a:r>
            <a:r>
              <a:rPr lang="en-US" b="true" sz="1800" spc="-89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 (methodological best practices)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558897" y="4632398"/>
            <a:ext cx="4600367" cy="2750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Design fut</a:t>
            </a: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ure studies with nested CV from inception</a:t>
            </a:r>
          </a:p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Combine molecular descriptors with structural information</a:t>
            </a:r>
          </a:p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Leverage transfer learning from other toxicity datasets</a:t>
            </a:r>
          </a:p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Conduct prospective validation on newly synthesized compounds</a:t>
            </a:r>
          </a:p>
          <a:p>
            <a:pPr algn="l" marL="345441" indent="-172721" lvl="1">
              <a:lnSpc>
                <a:spcPts val="2240"/>
              </a:lnSpc>
              <a:buFont typeface="Arial"/>
              <a:buChar char="•"/>
            </a:pPr>
            <a:r>
              <a:rPr lang="en-US" sz="16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Always report feature stability, not just coefficients 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99999" y="2270709"/>
            <a:ext cx="9829270" cy="56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PRACTICAL RECOMMENDATIONS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99999" y="2900975"/>
            <a:ext cx="8469033" cy="213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51"/>
              </a:lnSpc>
            </a:pPr>
            <a:r>
              <a:rPr lang="en-US" sz="13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If you want to build a working toxicity predictor for CRY1.....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72" t="-177638" r="-4969" b="-1771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Discussion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Methodology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Results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9999" y="2270732"/>
            <a:ext cx="5829170" cy="56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SUMMARY OF FINDINGS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52144" y="3157227"/>
            <a:ext cx="6749876" cy="306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Can penalized regression predict CRY1 toxicity?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9999" y="3223840"/>
            <a:ext cx="1508147" cy="236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2"/>
              </a:lnSpc>
            </a:pPr>
            <a:r>
              <a:rPr lang="en-US" sz="1800" spc="-135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Q</a:t>
            </a:r>
            <a:r>
              <a:rPr lang="en-US" b="true" sz="1800" spc="-135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uestion 1: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9999" y="3568073"/>
            <a:ext cx="1508147" cy="236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2"/>
              </a:lnSpc>
            </a:pPr>
            <a:r>
              <a:rPr lang="en-US" sz="1800" spc="-135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A</a:t>
            </a:r>
            <a:r>
              <a:rPr lang="en-US" b="true" sz="1800" spc="-135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nswer: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52144" y="3501645"/>
            <a:ext cx="6749876" cy="1249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NO (with 171 molecules)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Best MCC = -0.076 (negative, worse than random)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All 50+ models fail despite algorithmic sophistication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Problem is fundamental (too few samples), not method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52144" y="5075078"/>
            <a:ext cx="6749876" cy="306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Why did prior study claim 79.53%?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99999" y="5141692"/>
            <a:ext cx="1508147" cy="236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2"/>
              </a:lnSpc>
            </a:pPr>
            <a:r>
              <a:rPr lang="en-US" sz="1800" spc="-135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Q</a:t>
            </a:r>
            <a:r>
              <a:rPr lang="en-US" b="true" sz="1800" spc="-135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uestion 2: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99999" y="5485925"/>
            <a:ext cx="1508147" cy="236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2"/>
              </a:lnSpc>
            </a:pPr>
            <a:r>
              <a:rPr lang="en-US" sz="1800" spc="-135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A</a:t>
            </a:r>
            <a:r>
              <a:rPr lang="en-US" b="true" sz="1800" spc="-135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nswer: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452144" y="5419435"/>
            <a:ext cx="6749876" cy="935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Optimization bias from non-nested CV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Hyperparam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eter tuning leaked into test evaluation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Honest nested CV reveals true (negative) performance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452144" y="6678583"/>
            <a:ext cx="6749876" cy="306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What's the bottleneck?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99999" y="6745196"/>
            <a:ext cx="1508147" cy="236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2"/>
              </a:lnSpc>
            </a:pPr>
            <a:r>
              <a:rPr lang="en-US" sz="1800" spc="-135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Q</a:t>
            </a:r>
            <a:r>
              <a:rPr lang="en-US" b="true" sz="1800" spc="-135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uestion 3: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99999" y="7089429"/>
            <a:ext cx="1508147" cy="236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2"/>
              </a:lnSpc>
            </a:pPr>
            <a:r>
              <a:rPr lang="en-US" sz="1800" spc="-135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A</a:t>
            </a:r>
            <a:r>
              <a:rPr lang="en-US" b="true" sz="1800" spc="-135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nswer: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452144" y="7035409"/>
            <a:ext cx="6749876" cy="620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Sample size, not features or algorithms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Multicollinearity is severe (45% VIF &gt; 10) but manageable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452144" y="7980271"/>
            <a:ext cx="6749876" cy="306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What can we trust?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99999" y="8046884"/>
            <a:ext cx="1508147" cy="236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2"/>
              </a:lnSpc>
            </a:pPr>
            <a:r>
              <a:rPr lang="en-US" sz="1800" spc="-135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Q</a:t>
            </a:r>
            <a:r>
              <a:rPr lang="en-US" b="true" sz="1800" spc="-135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uestion 4: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99999" y="8391117"/>
            <a:ext cx="1508147" cy="236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2"/>
              </a:lnSpc>
            </a:pPr>
            <a:r>
              <a:rPr lang="en-US" sz="1800" spc="-135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A</a:t>
            </a:r>
            <a:r>
              <a:rPr lang="en-US" b="true" sz="1800" spc="-135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nswer: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452144" y="8324628"/>
            <a:ext cx="6749876" cy="935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Only ~3.7% of features are stably selected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Th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ese 45 features may reflect true biology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But their signal is too weak to predict with n=171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288820" y="2270732"/>
            <a:ext cx="5829170" cy="56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LIMITATIONS OF THIS WORK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285220" y="3157165"/>
            <a:ext cx="6870721" cy="935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Single dataset (UCI Toxicity-2)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Generalizability limited to CRY1-targeting compounds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Other molecular classes may behave differently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307469" y="4208014"/>
            <a:ext cx="6367797" cy="1249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Molecular descriptors only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id not incorporate 3D structural information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Did not use docking scores or binding affinity data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Limited to chemoinformatics, not cheminformatics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512047"/>
            <a:ext cx="7890681" cy="3747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00"/>
              </a:lnSpc>
            </a:pPr>
            <a:r>
              <a:rPr lang="en-US" sz="144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THANK YOU SO MUCH!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72" t="-177638" r="-4969" b="-17711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2774680"/>
            <a:ext cx="7286781" cy="25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95"/>
              </a:lnSpc>
            </a:pPr>
            <a:r>
              <a:rPr lang="en-US" sz="2100" i="true" spc="-52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BSc (Hons.) in Mathematics &amp; Statistics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7661869"/>
            <a:ext cx="6496848" cy="642008"/>
            <a:chOff x="0" y="0"/>
            <a:chExt cx="1470971" cy="14535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70971" cy="145359"/>
            </a:xfrm>
            <a:custGeom>
              <a:avLst/>
              <a:gdLst/>
              <a:ahLst/>
              <a:cxnLst/>
              <a:rect r="r" b="b" t="t" l="l"/>
              <a:pathLst>
                <a:path h="145359" w="1470971">
                  <a:moveTo>
                    <a:pt x="0" y="0"/>
                  </a:moveTo>
                  <a:lnTo>
                    <a:pt x="1470971" y="0"/>
                  </a:lnTo>
                  <a:lnTo>
                    <a:pt x="1470971" y="145359"/>
                  </a:lnTo>
                  <a:lnTo>
                    <a:pt x="0" y="1453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470971" cy="183459"/>
            </a:xfrm>
            <a:prstGeom prst="rect">
              <a:avLst/>
            </a:prstGeom>
          </p:spPr>
          <p:txBody>
            <a:bodyPr anchor="ctr" rtlCol="false" tIns="70173" lIns="70173" bIns="70173" rIns="70173"/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673473" y="7661869"/>
            <a:ext cx="642008" cy="642008"/>
            <a:chOff x="0" y="0"/>
            <a:chExt cx="145359" cy="14535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45359" cy="145359"/>
            </a:xfrm>
            <a:custGeom>
              <a:avLst/>
              <a:gdLst/>
              <a:ahLst/>
              <a:cxnLst/>
              <a:rect r="r" b="b" t="t" l="l"/>
              <a:pathLst>
                <a:path h="145359" w="145359">
                  <a:moveTo>
                    <a:pt x="0" y="0"/>
                  </a:moveTo>
                  <a:lnTo>
                    <a:pt x="145359" y="0"/>
                  </a:lnTo>
                  <a:lnTo>
                    <a:pt x="145359" y="145359"/>
                  </a:lnTo>
                  <a:lnTo>
                    <a:pt x="0" y="1453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57150"/>
              <a:ext cx="145359" cy="88209"/>
            </a:xfrm>
            <a:prstGeom prst="rect">
              <a:avLst/>
            </a:prstGeom>
          </p:spPr>
          <p:txBody>
            <a:bodyPr anchor="ctr" rtlCol="false" tIns="70173" lIns="70173" bIns="70173" rIns="70173"/>
            <a:lstStyle/>
            <a:p>
              <a:pPr algn="ctr">
                <a:lnSpc>
                  <a:spcPts val="1995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7811658" y="7800054"/>
            <a:ext cx="365638" cy="365638"/>
          </a:xfrm>
          <a:custGeom>
            <a:avLst/>
            <a:gdLst/>
            <a:ahLst/>
            <a:cxnLst/>
            <a:rect r="r" b="b" t="t" l="l"/>
            <a:pathLst>
              <a:path h="365638" w="365638">
                <a:moveTo>
                  <a:pt x="0" y="0"/>
                </a:moveTo>
                <a:lnTo>
                  <a:pt x="365638" y="0"/>
                </a:lnTo>
                <a:lnTo>
                  <a:pt x="365638" y="365638"/>
                </a:lnTo>
                <a:lnTo>
                  <a:pt x="0" y="3656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783501" y="7857147"/>
            <a:ext cx="4987246" cy="308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0"/>
              </a:lnSpc>
            </a:pPr>
            <a:r>
              <a:rPr lang="en-US" sz="2442" spc="-61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GINNI Vishal (22203133)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9794323" y="1756445"/>
            <a:ext cx="7464977" cy="10375578"/>
          </a:xfrm>
          <a:custGeom>
            <a:avLst/>
            <a:gdLst/>
            <a:ahLst/>
            <a:cxnLst/>
            <a:rect r="r" b="b" t="t" l="l"/>
            <a:pathLst>
              <a:path h="10375578" w="7464977">
                <a:moveTo>
                  <a:pt x="0" y="0"/>
                </a:moveTo>
                <a:lnTo>
                  <a:pt x="7464977" y="0"/>
                </a:lnTo>
                <a:lnTo>
                  <a:pt x="7464977" y="10375578"/>
                </a:lnTo>
                <a:lnTo>
                  <a:pt x="0" y="103755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872" r="0" b="0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5" id="15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Methodology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Results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72" t="-177638" r="-4969" b="-1771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550877" y="5627395"/>
            <a:ext cx="2422224" cy="3371800"/>
          </a:xfrm>
          <a:custGeom>
            <a:avLst/>
            <a:gdLst/>
            <a:ahLst/>
            <a:cxnLst/>
            <a:rect r="r" b="b" t="t" l="l"/>
            <a:pathLst>
              <a:path h="3371800" w="2422224">
                <a:moveTo>
                  <a:pt x="0" y="0"/>
                </a:moveTo>
                <a:lnTo>
                  <a:pt x="2422224" y="0"/>
                </a:lnTo>
                <a:lnTo>
                  <a:pt x="2422224" y="3371800"/>
                </a:lnTo>
                <a:lnTo>
                  <a:pt x="0" y="3371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903876" y="2105546"/>
            <a:ext cx="7631504" cy="3062823"/>
          </a:xfrm>
          <a:custGeom>
            <a:avLst/>
            <a:gdLst/>
            <a:ahLst/>
            <a:cxnLst/>
            <a:rect r="r" b="b" t="t" l="l"/>
            <a:pathLst>
              <a:path h="3062823" w="7631504">
                <a:moveTo>
                  <a:pt x="0" y="0"/>
                </a:moveTo>
                <a:lnTo>
                  <a:pt x="7631505" y="0"/>
                </a:lnTo>
                <a:lnTo>
                  <a:pt x="7631505" y="3062823"/>
                </a:lnTo>
                <a:lnTo>
                  <a:pt x="0" y="3062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60" t="0" r="-54182" b="-96789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134558" y="9123020"/>
            <a:ext cx="5873560" cy="340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80"/>
              </a:lnSpc>
            </a:pPr>
            <a:r>
              <a:rPr lang="en-US" b="true" sz="1200" i="true" spc="-18">
                <a:solidFill>
                  <a:srgbClr val="191919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Figure 2: </a:t>
            </a:r>
            <a:r>
              <a:rPr lang="en-US" sz="1200" i="true" spc="-18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Crystal structure of mouse cryptochrome 1 (CRY1), a core circadian clock protein, shown from the RCSB PDB entry 4K0R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342166" y="5266856"/>
            <a:ext cx="4813587" cy="169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80"/>
              </a:lnSpc>
            </a:pPr>
            <a:r>
              <a:rPr lang="en-US" b="true" sz="1200" i="true" spc="-18">
                <a:solidFill>
                  <a:srgbClr val="191919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Figure 1: </a:t>
            </a:r>
            <a:r>
              <a:rPr lang="en-US" sz="1200" i="true" spc="-18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Conceptual Overview of High-Dimensional QSAR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9999" y="2270709"/>
            <a:ext cx="8244001" cy="56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RESEARCH MOTIVATION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99999" y="3015883"/>
            <a:ext cx="8244001" cy="621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CRY1 (Cryptochrome 1):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Target for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ir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cad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ian rhythm dis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de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rs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Sleep disorders, metabolic disease, cancer relevance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9999" y="3748483"/>
            <a:ext cx="8244001" cy="621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QSAR Modeling: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 Predict toxi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ity from m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olecular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descripto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rs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omputational drug discovery (faster, cheaper than lab screening)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9999" y="4483857"/>
            <a:ext cx="8244001" cy="621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p &gt;&gt; n Challenge: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1,203 des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cr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iptors vs. 171 m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olecul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es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High-di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mensional regime (p/n = 7.04) → Overfitting risk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9999" y="5219231"/>
            <a:ext cx="8244001" cy="621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Prior Study Claim: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79.53% ac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curacy (Gul e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t al., 2021)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But used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non-nested CV → Optimization bias likely!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9999" y="6756917"/>
            <a:ext cx="8244001" cy="56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RESEARCH QUESTIONS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6746" y="7501788"/>
            <a:ext cx="9207130" cy="1878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3" indent="-194312" lvl="1">
              <a:lnSpc>
                <a:spcPts val="2520"/>
              </a:lnSpc>
              <a:buAutoNum type="arabicPeriod" startAt="1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Can penalized regression (Lasso, Ridge, Elastic Net) reliably predict CRY1 toxicity in this ultra-high-dimensional setting?</a:t>
            </a:r>
          </a:p>
          <a:p>
            <a:pPr algn="l" marL="388623" indent="-194312" lvl="1">
              <a:lnSpc>
                <a:spcPts val="2520"/>
              </a:lnSpc>
              <a:buAutoNum type="arabicPeriod" startAt="1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How does nested cross-validation change our conclusions compared to standard validation?</a:t>
            </a:r>
          </a:p>
          <a:p>
            <a:pPr algn="l" marL="388623" indent="-194312" lvl="1">
              <a:lnSpc>
                <a:spcPts val="2520"/>
              </a:lnSpc>
              <a:buAutoNum type="arabicPeriod" startAt="1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What is the actual sample size needed for reliable prediction?</a:t>
            </a:r>
          </a:p>
          <a:p>
            <a:pPr algn="l" marL="388623" indent="-194312" lvl="1">
              <a:lnSpc>
                <a:spcPts val="2520"/>
              </a:lnSpc>
              <a:buAutoNum type="arabicPeriod" startAt="1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How severe is multicollinearity among molecular descriptors?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Overview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Methodology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Results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72" t="-177638" r="-4969" b="-1771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692442" y="2469123"/>
            <a:ext cx="3834696" cy="2830603"/>
          </a:xfrm>
          <a:custGeom>
            <a:avLst/>
            <a:gdLst/>
            <a:ahLst/>
            <a:cxnLst/>
            <a:rect r="r" b="b" t="t" l="l"/>
            <a:pathLst>
              <a:path h="2830603" w="3834696">
                <a:moveTo>
                  <a:pt x="0" y="0"/>
                </a:moveTo>
                <a:lnTo>
                  <a:pt x="3834696" y="0"/>
                </a:lnTo>
                <a:lnTo>
                  <a:pt x="3834696" y="2830603"/>
                </a:lnTo>
                <a:lnTo>
                  <a:pt x="0" y="2830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86649" t="-1358" r="0" b="-96971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678129" y="2469123"/>
            <a:ext cx="5814735" cy="2830603"/>
          </a:xfrm>
          <a:custGeom>
            <a:avLst/>
            <a:gdLst/>
            <a:ahLst/>
            <a:cxnLst/>
            <a:rect r="r" b="b" t="t" l="l"/>
            <a:pathLst>
              <a:path h="2830603" w="5814735">
                <a:moveTo>
                  <a:pt x="0" y="0"/>
                </a:moveTo>
                <a:lnTo>
                  <a:pt x="5814735" y="0"/>
                </a:lnTo>
                <a:lnTo>
                  <a:pt x="5814735" y="2830603"/>
                </a:lnTo>
                <a:lnTo>
                  <a:pt x="0" y="28306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7295" r="-98685" b="-1155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99999" y="2270709"/>
            <a:ext cx="8244001" cy="56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THE HIGH-DIMENSIONAL REGIME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99999" y="3229992"/>
            <a:ext cx="7756196" cy="935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Traditional Setting: p &lt;&lt; n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(More samples than features)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OL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S works reasonably well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No overfitting issues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9999" y="6756917"/>
            <a:ext cx="8244001" cy="56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WHY PENALIZED REGRESSION?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99999" y="7609966"/>
            <a:ext cx="8244001" cy="1878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Ridge (L2):    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Shrink large coefficients → Reduce variance </a:t>
            </a:r>
          </a:p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Lasso (L1):  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    Force coefficients to ZERO → Automatic feature selection</a:t>
            </a:r>
          </a:p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Elastic Net:  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 Mix L1 + L2 → Best of both worlds</a:t>
            </a:r>
          </a:p>
          <a:p>
            <a:pPr algn="l">
              <a:lnSpc>
                <a:spcPts val="2520"/>
              </a:lnSpc>
            </a:pPr>
          </a:p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These methods add a "penalty" to constrain model complexity</a:t>
            </a:r>
          </a:p>
          <a:p>
            <a:pPr algn="l">
              <a:lnSpc>
                <a:spcPts val="2520"/>
              </a:lnSpc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→ Trade slight bias increase for large variance reduction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9999" y="4443997"/>
            <a:ext cx="7756196" cy="1249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Our Problem:          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p &gt;&gt; n (p/n = 7.04)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Risk of learning noise rather than signal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Feature selection becomes unstable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Curse of dimensionality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692442" y="5434610"/>
            <a:ext cx="3834696" cy="169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0"/>
              </a:lnSpc>
            </a:pPr>
            <a:r>
              <a:rPr lang="en-US" b="true" sz="1200" i="true" spc="-18">
                <a:solidFill>
                  <a:srgbClr val="191919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Figure 3: </a:t>
            </a:r>
            <a:r>
              <a:rPr lang="en-US" sz="1200" i="true" spc="-18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High-Dimensional Regime Illustration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0487106" y="6333601"/>
            <a:ext cx="6079411" cy="3013444"/>
          </a:xfrm>
          <a:custGeom>
            <a:avLst/>
            <a:gdLst/>
            <a:ahLst/>
            <a:cxnLst/>
            <a:rect r="r" b="b" t="t" l="l"/>
            <a:pathLst>
              <a:path h="3013444" w="6079411">
                <a:moveTo>
                  <a:pt x="0" y="0"/>
                </a:moveTo>
                <a:lnTo>
                  <a:pt x="6079411" y="0"/>
                </a:lnTo>
                <a:lnTo>
                  <a:pt x="6079411" y="3013444"/>
                </a:lnTo>
                <a:lnTo>
                  <a:pt x="0" y="30134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0000" t="-106069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1678129" y="5434610"/>
            <a:ext cx="5814735" cy="169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0"/>
              </a:lnSpc>
            </a:pPr>
            <a:r>
              <a:rPr lang="en-US" b="true" sz="1200" i="true" spc="-18">
                <a:solidFill>
                  <a:srgbClr val="191919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Figure 4: </a:t>
            </a:r>
            <a:r>
              <a:rPr lang="en-US" sz="1200" i="true" spc="-18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Overfitting Risk</a:t>
            </a:r>
            <a:r>
              <a:rPr lang="en-US" b="true" sz="1200" i="true" spc="-18">
                <a:solidFill>
                  <a:srgbClr val="191919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 </a:t>
            </a:r>
            <a:r>
              <a:rPr lang="en-US" sz="1200" i="true" spc="-18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High-Dimensional Regime Illustration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619444" y="9408394"/>
            <a:ext cx="5814735" cy="169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0"/>
              </a:lnSpc>
            </a:pPr>
            <a:r>
              <a:rPr lang="en-US" b="true" sz="1200" i="true" spc="-18">
                <a:solidFill>
                  <a:srgbClr val="191919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Figure 5: </a:t>
            </a:r>
            <a:r>
              <a:rPr lang="en-US" sz="1200" i="true" spc="-18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Regularization Illustration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Background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Methodology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Results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72" t="-177638" r="-4969" b="-1771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99999" y="2270709"/>
            <a:ext cx="5993791" cy="56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UCI TOXICITY-2 DATASET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99999" y="3402179"/>
            <a:ext cx="2729694" cy="64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4800" spc="-36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171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176948" y="3402179"/>
            <a:ext cx="2729694" cy="64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4800" spc="-36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1,203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99999" y="4936473"/>
            <a:ext cx="2729694" cy="64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4800" spc="-36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7.04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76948" y="4936473"/>
            <a:ext cx="2729694" cy="64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4800" spc="-36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67 : 33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99999" y="4098353"/>
            <a:ext cx="2729694" cy="532186"/>
            <a:chOff x="0" y="0"/>
            <a:chExt cx="3639593" cy="70958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367593"/>
              <a:ext cx="3639593" cy="3419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34"/>
                </a:lnSpc>
              </a:pPr>
              <a:r>
                <a:rPr lang="en-US" sz="1524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CRY1-</a:t>
              </a:r>
              <a:r>
                <a:rPr lang="en-US" sz="1524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targeting molecules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38100"/>
              <a:ext cx="3639593" cy="3419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34"/>
                </a:lnSpc>
              </a:pPr>
              <a:r>
                <a:rPr lang="en-US" b="true" sz="1524">
                  <a:solidFill>
                    <a:srgbClr val="54545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n (samples)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4176948" y="4098353"/>
            <a:ext cx="2729694" cy="534224"/>
            <a:chOff x="0" y="0"/>
            <a:chExt cx="3639593" cy="712298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370309"/>
              <a:ext cx="3639593" cy="3419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34"/>
                </a:lnSpc>
              </a:pPr>
              <a:r>
                <a:rPr lang="en-US" sz="1524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Mo</a:t>
              </a:r>
              <a:r>
                <a:rPr lang="en-US" sz="1524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le</a:t>
              </a:r>
              <a:r>
                <a:rPr lang="en-US" sz="1524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cular descriptors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38100"/>
              <a:ext cx="3622455" cy="3419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34"/>
                </a:lnSpc>
              </a:pPr>
              <a:r>
                <a:rPr lang="en-US" b="true" sz="1524">
                  <a:solidFill>
                    <a:srgbClr val="54545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</a:t>
              </a:r>
              <a:r>
                <a:rPr lang="en-US" b="true" sz="1524">
                  <a:solidFill>
                    <a:srgbClr val="54545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(features)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99999" y="5638627"/>
            <a:ext cx="2729694" cy="532034"/>
            <a:chOff x="0" y="0"/>
            <a:chExt cx="3639593" cy="709378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367389"/>
              <a:ext cx="3639593" cy="3419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34"/>
                </a:lnSpc>
              </a:pPr>
              <a:r>
                <a:rPr lang="en-US" sz="1524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p/n = 7.04 (ULTRA-HIGH!)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7137" y="-38100"/>
              <a:ext cx="3622455" cy="3419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34"/>
                </a:lnSpc>
              </a:pPr>
              <a:r>
                <a:rPr lang="en-US" sz="1524" b="true">
                  <a:solidFill>
                    <a:srgbClr val="54545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Dimen</a:t>
              </a:r>
              <a:r>
                <a:rPr lang="en-US" b="true" sz="1524">
                  <a:solidFill>
                    <a:srgbClr val="54545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sionality ratio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4176948" y="5638627"/>
            <a:ext cx="2716841" cy="532034"/>
            <a:chOff x="0" y="0"/>
            <a:chExt cx="3622455" cy="709378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367389"/>
              <a:ext cx="3622455" cy="3419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34"/>
                </a:lnSpc>
              </a:pPr>
              <a:r>
                <a:rPr lang="en-US" sz="1524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67% non-toxic, 33% toxic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38100"/>
              <a:ext cx="3622455" cy="3419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34"/>
                </a:lnSpc>
              </a:pPr>
              <a:r>
                <a:rPr lang="en-US" sz="1524" b="true">
                  <a:solidFill>
                    <a:srgbClr val="54545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Class di</a:t>
              </a:r>
              <a:r>
                <a:rPr lang="en-US" b="true" sz="1524">
                  <a:solidFill>
                    <a:srgbClr val="54545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stribution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8548129" y="2270709"/>
            <a:ext cx="8711171" cy="56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EXPERIMENTAL DESIGN</a:t>
            </a:r>
          </a:p>
        </p:txBody>
      </p:sp>
      <p:sp>
        <p:nvSpPr>
          <p:cNvPr name="AutoShape 22" id="22"/>
          <p:cNvSpPr/>
          <p:nvPr/>
        </p:nvSpPr>
        <p:spPr>
          <a:xfrm flipV="true">
            <a:off x="9761077" y="3469246"/>
            <a:ext cx="0" cy="7349524"/>
          </a:xfrm>
          <a:prstGeom prst="line">
            <a:avLst/>
          </a:prstGeom>
          <a:ln cap="flat" w="9525">
            <a:solidFill>
              <a:srgbClr val="737373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3" id="23"/>
          <p:cNvGrpSpPr/>
          <p:nvPr/>
        </p:nvGrpSpPr>
        <p:grpSpPr>
          <a:xfrm rot="0">
            <a:off x="8558123" y="3316454"/>
            <a:ext cx="1355747" cy="305585"/>
            <a:chOff x="0" y="0"/>
            <a:chExt cx="1807663" cy="407447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1400216" y="0"/>
              <a:ext cx="407447" cy="407447"/>
              <a:chOff x="0" y="0"/>
              <a:chExt cx="812800" cy="8128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sq">
                <a:solidFill>
                  <a:srgbClr val="545454"/>
                </a:solidFill>
                <a:prstDash val="solid"/>
                <a:miter/>
              </a:ln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27" id="27"/>
            <p:cNvSpPr txBox="true"/>
            <p:nvPr/>
          </p:nvSpPr>
          <p:spPr>
            <a:xfrm rot="0">
              <a:off x="0" y="8559"/>
              <a:ext cx="1400216" cy="3522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737373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Step 1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8558123" y="4608459"/>
            <a:ext cx="1355747" cy="305585"/>
            <a:chOff x="0" y="0"/>
            <a:chExt cx="1807663" cy="407447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1400216" y="0"/>
              <a:ext cx="407447" cy="407447"/>
              <a:chOff x="0" y="0"/>
              <a:chExt cx="812800" cy="8128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 w="9525" cap="sq">
                <a:solidFill>
                  <a:srgbClr val="606060"/>
                </a:solidFill>
                <a:prstDash val="solid"/>
                <a:miter/>
              </a:ln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32" id="32"/>
            <p:cNvSpPr txBox="true"/>
            <p:nvPr/>
          </p:nvSpPr>
          <p:spPr>
            <a:xfrm rot="0">
              <a:off x="0" y="8559"/>
              <a:ext cx="1400216" cy="3522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737373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Step 2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8548129" y="5904644"/>
            <a:ext cx="1355747" cy="305585"/>
            <a:chOff x="0" y="0"/>
            <a:chExt cx="1807663" cy="407447"/>
          </a:xfrm>
        </p:grpSpPr>
        <p:grpSp>
          <p:nvGrpSpPr>
            <p:cNvPr name="Group 34" id="34"/>
            <p:cNvGrpSpPr/>
            <p:nvPr/>
          </p:nvGrpSpPr>
          <p:grpSpPr>
            <a:xfrm rot="0">
              <a:off x="1400216" y="0"/>
              <a:ext cx="407447" cy="407447"/>
              <a:chOff x="0" y="0"/>
              <a:chExt cx="812800" cy="8128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 w="9525" cap="sq">
                <a:solidFill>
                  <a:srgbClr val="545454"/>
                </a:solidFill>
                <a:prstDash val="solid"/>
                <a:miter/>
              </a:ln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37" id="37"/>
            <p:cNvSpPr txBox="true"/>
            <p:nvPr/>
          </p:nvSpPr>
          <p:spPr>
            <a:xfrm rot="0">
              <a:off x="0" y="8559"/>
              <a:ext cx="1400216" cy="3522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737373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Step 3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8558123" y="7200829"/>
            <a:ext cx="1355747" cy="305585"/>
            <a:chOff x="0" y="0"/>
            <a:chExt cx="1807663" cy="407447"/>
          </a:xfrm>
        </p:grpSpPr>
        <p:grpSp>
          <p:nvGrpSpPr>
            <p:cNvPr name="Group 39" id="39"/>
            <p:cNvGrpSpPr/>
            <p:nvPr/>
          </p:nvGrpSpPr>
          <p:grpSpPr>
            <a:xfrm rot="0">
              <a:off x="1400216" y="0"/>
              <a:ext cx="407447" cy="407447"/>
              <a:chOff x="0" y="0"/>
              <a:chExt cx="812800" cy="8128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 w="9525" cap="sq">
                <a:solidFill>
                  <a:srgbClr val="545454"/>
                </a:solidFill>
                <a:prstDash val="solid"/>
                <a:miter/>
              </a:ln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42" id="42"/>
            <p:cNvSpPr txBox="true"/>
            <p:nvPr/>
          </p:nvSpPr>
          <p:spPr>
            <a:xfrm rot="0">
              <a:off x="0" y="8559"/>
              <a:ext cx="1400216" cy="3522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737373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Step 4</a:t>
              </a:r>
            </a:p>
          </p:txBody>
        </p:sp>
      </p:grpSp>
      <p:sp>
        <p:nvSpPr>
          <p:cNvPr name="TextBox 43" id="43"/>
          <p:cNvSpPr txBox="true"/>
          <p:nvPr/>
        </p:nvSpPr>
        <p:spPr>
          <a:xfrm rot="0">
            <a:off x="10380356" y="3364079"/>
            <a:ext cx="6667305" cy="31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6"/>
              </a:lnSpc>
            </a:pPr>
            <a:r>
              <a:rPr lang="en-US" b="true" sz="2400" spc="-18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Feature Assessment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0380356" y="3749654"/>
            <a:ext cx="6667305" cy="54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b="true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Va</a:t>
            </a: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riance</a:t>
            </a: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Inflation Factor (VIF) analysis</a:t>
            </a:r>
          </a:p>
          <a:p>
            <a:pPr algn="l">
              <a:lnSpc>
                <a:spcPts val="2239"/>
              </a:lnSpc>
            </a:pP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Identify multicollinearity severity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0380356" y="4656084"/>
            <a:ext cx="6667305" cy="31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6"/>
              </a:lnSpc>
            </a:pPr>
            <a:r>
              <a:rPr lang="en-US" sz="2400" spc="-18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Mod</a:t>
            </a:r>
            <a:r>
              <a:rPr lang="en-US" b="true" sz="2400" spc="-18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el Implementation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0380356" y="5032134"/>
            <a:ext cx="6667305" cy="54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b="true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50+</a:t>
            </a: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classification models across 9 algorithm families</a:t>
            </a:r>
          </a:p>
          <a:p>
            <a:pPr algn="l">
              <a:lnSpc>
                <a:spcPts val="2239"/>
              </a:lnSpc>
            </a:pP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Ridge, Lasso, Elastic Net, SVM, Random Forest, XGBoost, etc.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0380356" y="5938598"/>
            <a:ext cx="6667305" cy="31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6"/>
              </a:lnSpc>
            </a:pPr>
            <a:r>
              <a:rPr lang="en-US" sz="2400" spc="-18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NESTED Cr</a:t>
            </a:r>
            <a:r>
              <a:rPr lang="en-US" b="true" sz="2400" spc="-18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oss-Validation (5x5)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0380356" y="6324174"/>
            <a:ext cx="6667305" cy="54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b="true">
                <a:solidFill>
                  <a:srgbClr val="737373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OUTER LOOP:</a:t>
            </a:r>
            <a:r>
              <a:rPr lang="en-US" sz="1599" b="true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5-</a:t>
            </a: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</a:t>
            </a: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ld evaluation (test metrics)</a:t>
            </a:r>
          </a:p>
          <a:p>
            <a:pPr algn="l">
              <a:lnSpc>
                <a:spcPts val="2239"/>
              </a:lnSpc>
            </a:pP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</a:t>
            </a:r>
            <a:r>
              <a:rPr lang="en-US" b="true" sz="1599">
                <a:solidFill>
                  <a:srgbClr val="737373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NNER LOOP:</a:t>
            </a: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5-fold hyperparameter tuning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0404609" y="7230638"/>
            <a:ext cx="6667305" cy="31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6"/>
              </a:lnSpc>
            </a:pPr>
            <a:r>
              <a:rPr lang="en-US" sz="2400" spc="-18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Ev</a:t>
            </a:r>
            <a:r>
              <a:rPr lang="en-US" b="true" sz="2400" spc="-18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aluation with Imbalance-Robust Metrics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0404609" y="7616213"/>
            <a:ext cx="6667305" cy="540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b="true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Matth</a:t>
            </a: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ews Correlation Coefficient (MCC) [PRIMARY]</a:t>
            </a:r>
          </a:p>
          <a:p>
            <a:pPr algn="l">
              <a:lnSpc>
                <a:spcPts val="2239"/>
              </a:lnSpc>
            </a:pP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Precision-Recall AUC &amp; Balanced Accuracy</a:t>
            </a:r>
          </a:p>
        </p:txBody>
      </p:sp>
      <p:grpSp>
        <p:nvGrpSpPr>
          <p:cNvPr name="Group 51" id="51"/>
          <p:cNvGrpSpPr/>
          <p:nvPr/>
        </p:nvGrpSpPr>
        <p:grpSpPr>
          <a:xfrm rot="0">
            <a:off x="8548129" y="8497014"/>
            <a:ext cx="1355747" cy="305585"/>
            <a:chOff x="0" y="0"/>
            <a:chExt cx="1807663" cy="407447"/>
          </a:xfrm>
        </p:grpSpPr>
        <p:grpSp>
          <p:nvGrpSpPr>
            <p:cNvPr name="Group 52" id="52"/>
            <p:cNvGrpSpPr/>
            <p:nvPr/>
          </p:nvGrpSpPr>
          <p:grpSpPr>
            <a:xfrm rot="0">
              <a:off x="1400216" y="0"/>
              <a:ext cx="407447" cy="407447"/>
              <a:chOff x="0" y="0"/>
              <a:chExt cx="812800" cy="812800"/>
            </a:xfrm>
          </p:grpSpPr>
          <p:sp>
            <p:nvSpPr>
              <p:cNvPr name="Freeform 53" id="5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A6A6A6"/>
              </a:solidFill>
              <a:ln w="9525" cap="sq">
                <a:solidFill>
                  <a:srgbClr val="545454"/>
                </a:solidFill>
                <a:prstDash val="solid"/>
                <a:miter/>
              </a:ln>
            </p:spPr>
          </p:sp>
          <p:sp>
            <p:nvSpPr>
              <p:cNvPr name="TextBox 54" id="54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60"/>
                  </a:lnSpc>
                </a:pPr>
              </a:p>
            </p:txBody>
          </p:sp>
        </p:grpSp>
        <p:sp>
          <p:nvSpPr>
            <p:cNvPr name="TextBox 55" id="55"/>
            <p:cNvSpPr txBox="true"/>
            <p:nvPr/>
          </p:nvSpPr>
          <p:spPr>
            <a:xfrm rot="0">
              <a:off x="0" y="8559"/>
              <a:ext cx="1400216" cy="3522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3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737373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Step 5</a:t>
              </a:r>
            </a:p>
          </p:txBody>
        </p:sp>
      </p:grpSp>
      <p:sp>
        <p:nvSpPr>
          <p:cNvPr name="TextBox 56" id="56"/>
          <p:cNvSpPr txBox="true"/>
          <p:nvPr/>
        </p:nvSpPr>
        <p:spPr>
          <a:xfrm rot="0">
            <a:off x="10404609" y="8522677"/>
            <a:ext cx="6667305" cy="31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6"/>
              </a:lnSpc>
            </a:pPr>
            <a:r>
              <a:rPr lang="en-US" sz="2400" spc="-18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Fe</a:t>
            </a:r>
            <a:r>
              <a:rPr lang="en-US" b="true" sz="2400" spc="-180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ature Stability Analysis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0404609" y="8908253"/>
            <a:ext cx="6667305" cy="54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b="true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Stability</a:t>
            </a: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Selection with 100 bootstrap iterations</a:t>
            </a:r>
          </a:p>
          <a:p>
            <a:pPr algn="l">
              <a:lnSpc>
                <a:spcPts val="2239"/>
              </a:lnSpc>
            </a:pPr>
            <a:r>
              <a:rPr lang="en-US" b="true" sz="1599">
                <a:solidFill>
                  <a:srgbClr val="73737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Identify "robust" vs. "noise" features</a:t>
            </a:r>
          </a:p>
        </p:txBody>
      </p:sp>
      <p:sp>
        <p:nvSpPr>
          <p:cNvPr name="Freeform 58" id="58"/>
          <p:cNvSpPr/>
          <p:nvPr/>
        </p:nvSpPr>
        <p:spPr>
          <a:xfrm flipH="false" flipV="false" rot="0">
            <a:off x="899999" y="6518480"/>
            <a:ext cx="5601371" cy="4309815"/>
          </a:xfrm>
          <a:custGeom>
            <a:avLst/>
            <a:gdLst/>
            <a:ahLst/>
            <a:cxnLst/>
            <a:rect r="r" b="b" t="t" l="l"/>
            <a:pathLst>
              <a:path h="4309815" w="5601371">
                <a:moveTo>
                  <a:pt x="0" y="0"/>
                </a:moveTo>
                <a:lnTo>
                  <a:pt x="5601371" y="0"/>
                </a:lnTo>
                <a:lnTo>
                  <a:pt x="5601371" y="4309815"/>
                </a:lnTo>
                <a:lnTo>
                  <a:pt x="0" y="430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87" t="-774" r="0" b="-71358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59" id="59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Methodology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Results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72" t="-177638" r="-4969" b="-1771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96972" y="2028655"/>
            <a:ext cx="14421018" cy="7859455"/>
          </a:xfrm>
          <a:custGeom>
            <a:avLst/>
            <a:gdLst/>
            <a:ahLst/>
            <a:cxnLst/>
            <a:rect r="r" b="b" t="t" l="l"/>
            <a:pathLst>
              <a:path h="7859455" w="14421018">
                <a:moveTo>
                  <a:pt x="0" y="0"/>
                </a:moveTo>
                <a:lnTo>
                  <a:pt x="14421018" y="0"/>
                </a:lnTo>
                <a:lnTo>
                  <a:pt x="14421018" y="7859455"/>
                </a:lnTo>
                <a:lnTo>
                  <a:pt x="0" y="78594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Methodology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Results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72" t="-177638" r="-4969" b="-1771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48202" y="4008073"/>
            <a:ext cx="10300341" cy="1389256"/>
          </a:xfrm>
          <a:custGeom>
            <a:avLst/>
            <a:gdLst/>
            <a:ahLst/>
            <a:cxnLst/>
            <a:rect r="r" b="b" t="t" l="l"/>
            <a:pathLst>
              <a:path h="1389256" w="10300341">
                <a:moveTo>
                  <a:pt x="0" y="0"/>
                </a:moveTo>
                <a:lnTo>
                  <a:pt x="10300340" y="0"/>
                </a:lnTo>
                <a:lnTo>
                  <a:pt x="10300340" y="1389256"/>
                </a:lnTo>
                <a:lnTo>
                  <a:pt x="0" y="13892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Methodology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Results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9999" y="2270732"/>
            <a:ext cx="9385221" cy="56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MATTHEWS CORRELATION COEFFICIENT (MCC)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9999" y="7079988"/>
            <a:ext cx="8244001" cy="1249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TP (True Positives)    = Correctly predicted TOXIC molecules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TN (True Negatives)    = Correctly predicted NON-TOXIC molecules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FP (False Positives)   = Non-toxic predicted as toxic (false alarm)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FN (False Negatives)   = Toxic predicted as non-toxic (DANGEROUS!)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9999" y="6618445"/>
            <a:ext cx="5829170" cy="315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6"/>
              </a:lnSpc>
            </a:pPr>
            <a:r>
              <a:rPr lang="en-US" sz="2400" spc="-18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Where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68991" y="7079988"/>
            <a:ext cx="8481181" cy="935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MCC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 = +1.0  →  PERFECT prediction (all four metrics = 100%)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MCC =  0.0  →  RANDOM guessing (model has NO discriminative power)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MCC = -1.0  →  INVERSE prediction (consistently WRONG!)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68991" y="6618445"/>
            <a:ext cx="5829170" cy="315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6"/>
              </a:lnSpc>
            </a:pPr>
            <a:r>
              <a:rPr lang="en-US" sz="2400" spc="-180" b="true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Key Interpretation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72" t="-177638" r="-4969" b="-1771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63752" y="4894752"/>
            <a:ext cx="5721697" cy="4568550"/>
          </a:xfrm>
          <a:custGeom>
            <a:avLst/>
            <a:gdLst/>
            <a:ahLst/>
            <a:cxnLst/>
            <a:rect r="r" b="b" t="t" l="l"/>
            <a:pathLst>
              <a:path h="4568550" w="5721697">
                <a:moveTo>
                  <a:pt x="0" y="0"/>
                </a:moveTo>
                <a:lnTo>
                  <a:pt x="5721696" y="0"/>
                </a:lnTo>
                <a:lnTo>
                  <a:pt x="5721696" y="4568550"/>
                </a:lnTo>
                <a:lnTo>
                  <a:pt x="0" y="45685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858" t="0" r="-10406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99999" y="4894752"/>
            <a:ext cx="8135521" cy="4568550"/>
          </a:xfrm>
          <a:custGeom>
            <a:avLst/>
            <a:gdLst/>
            <a:ahLst/>
            <a:cxnLst/>
            <a:rect r="r" b="b" t="t" l="l"/>
            <a:pathLst>
              <a:path h="4568550" w="8135521">
                <a:moveTo>
                  <a:pt x="0" y="0"/>
                </a:moveTo>
                <a:lnTo>
                  <a:pt x="8135521" y="0"/>
                </a:lnTo>
                <a:lnTo>
                  <a:pt x="8135521" y="4568550"/>
                </a:lnTo>
                <a:lnTo>
                  <a:pt x="0" y="45685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7068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Nested CV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Methodology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Results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9999" y="2270709"/>
            <a:ext cx="8244001" cy="56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STANDARD CROSS-VALIDATION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9999" y="3063936"/>
            <a:ext cx="8302021" cy="1564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5-fold CV → Hyperparameter tuning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Performance reported on SAME folds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Hyperparameters "leak" into test set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BIASED UPWARD (optimistic!)</a:t>
            </a:r>
          </a:p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Risk: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 Looks good on data you've tuned on but may fail on truly new data!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18187" y="3063936"/>
            <a:ext cx="7340424" cy="1564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OUTER LOOP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5-fold split (Fold 1 Test)</a:t>
            </a:r>
          </a:p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INNER LOOP: 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-fold hyperparameter search (on 4 folds → find best λ, α, etc.)</a:t>
            </a:r>
          </a:p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Benefit: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 True generalization performance (no optimization bias)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18187" y="2270709"/>
            <a:ext cx="8244001" cy="56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NESTED CROSS-VALIDATION</a:t>
            </a:r>
          </a:p>
        </p:txBody>
      </p:sp>
      <p:sp>
        <p:nvSpPr>
          <p:cNvPr name="AutoShape 16" id="16"/>
          <p:cNvSpPr/>
          <p:nvPr/>
        </p:nvSpPr>
        <p:spPr>
          <a:xfrm flipV="true">
            <a:off x="9574378" y="2194509"/>
            <a:ext cx="0" cy="7349524"/>
          </a:xfrm>
          <a:prstGeom prst="line">
            <a:avLst/>
          </a:prstGeom>
          <a:ln cap="flat" w="9525">
            <a:solidFill>
              <a:srgbClr val="73737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10285220" y="9648719"/>
            <a:ext cx="6088761" cy="169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0"/>
              </a:lnSpc>
            </a:pPr>
            <a:r>
              <a:rPr lang="en-US" b="true" sz="1200" i="true" spc="-18">
                <a:solidFill>
                  <a:srgbClr val="191919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Figure 7: </a:t>
            </a:r>
            <a:r>
              <a:rPr lang="en-US" sz="1200" i="true" spc="-18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Nested Cross-Validation Illustration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66309" y="9648719"/>
            <a:ext cx="6088761" cy="169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0"/>
              </a:lnSpc>
            </a:pPr>
            <a:r>
              <a:rPr lang="en-US" b="true" sz="1200" i="true" spc="-18">
                <a:solidFill>
                  <a:srgbClr val="191919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Figure 6: </a:t>
            </a:r>
            <a:r>
              <a:rPr lang="en-US" sz="1200" i="true" spc="-18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Standard Cross-Validation Illustration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9999" y="2997708"/>
            <a:ext cx="5556739" cy="1884895"/>
            <a:chOff x="0" y="0"/>
            <a:chExt cx="505997" cy="1716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997" cy="171639"/>
            </a:xfrm>
            <a:custGeom>
              <a:avLst/>
              <a:gdLst/>
              <a:ahLst/>
              <a:cxnLst/>
              <a:rect r="r" b="b" t="t" l="l"/>
              <a:pathLst>
                <a:path h="171639" w="505997">
                  <a:moveTo>
                    <a:pt x="11146" y="0"/>
                  </a:moveTo>
                  <a:lnTo>
                    <a:pt x="494851" y="0"/>
                  </a:lnTo>
                  <a:cubicBezTo>
                    <a:pt x="497807" y="0"/>
                    <a:pt x="500642" y="1174"/>
                    <a:pt x="502732" y="3265"/>
                  </a:cubicBezTo>
                  <a:cubicBezTo>
                    <a:pt x="504822" y="5355"/>
                    <a:pt x="505997" y="8190"/>
                    <a:pt x="505997" y="11146"/>
                  </a:cubicBezTo>
                  <a:lnTo>
                    <a:pt x="505997" y="160493"/>
                  </a:lnTo>
                  <a:cubicBezTo>
                    <a:pt x="505997" y="163449"/>
                    <a:pt x="504822" y="166284"/>
                    <a:pt x="502732" y="168374"/>
                  </a:cubicBezTo>
                  <a:cubicBezTo>
                    <a:pt x="500642" y="170464"/>
                    <a:pt x="497807" y="171639"/>
                    <a:pt x="494851" y="171639"/>
                  </a:cubicBezTo>
                  <a:lnTo>
                    <a:pt x="11146" y="171639"/>
                  </a:lnTo>
                  <a:cubicBezTo>
                    <a:pt x="8190" y="171639"/>
                    <a:pt x="5355" y="170464"/>
                    <a:pt x="3265" y="168374"/>
                  </a:cubicBezTo>
                  <a:cubicBezTo>
                    <a:pt x="1174" y="166284"/>
                    <a:pt x="0" y="163449"/>
                    <a:pt x="0" y="160493"/>
                  </a:cubicBezTo>
                  <a:lnTo>
                    <a:pt x="0" y="11146"/>
                  </a:lnTo>
                  <a:cubicBezTo>
                    <a:pt x="0" y="8190"/>
                    <a:pt x="1174" y="5355"/>
                    <a:pt x="3265" y="3265"/>
                  </a:cubicBezTo>
                  <a:cubicBezTo>
                    <a:pt x="5355" y="1174"/>
                    <a:pt x="8190" y="0"/>
                    <a:pt x="11146" y="0"/>
                  </a:cubicBezTo>
                  <a:close/>
                </a:path>
              </a:pathLst>
            </a:custGeom>
            <a:solidFill>
              <a:srgbClr val="1F2020">
                <a:alpha val="7843"/>
              </a:srgbClr>
            </a:solidFill>
            <a:ln w="19050" cap="sq">
              <a:solidFill>
                <a:srgbClr val="FFFFFF">
                  <a:alpha val="7843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505997" cy="200214"/>
            </a:xfrm>
            <a:prstGeom prst="rect">
              <a:avLst/>
            </a:prstGeom>
          </p:spPr>
          <p:txBody>
            <a:bodyPr anchor="ctr" rtlCol="false" tIns="146930" lIns="146930" bIns="146930" rIns="146930"/>
            <a:lstStyle/>
            <a:p>
              <a:pPr algn="ctr">
                <a:lnSpc>
                  <a:spcPts val="225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637636" y="2194509"/>
            <a:ext cx="10784858" cy="4273500"/>
          </a:xfrm>
          <a:custGeom>
            <a:avLst/>
            <a:gdLst/>
            <a:ahLst/>
            <a:cxnLst/>
            <a:rect r="r" b="b" t="t" l="l"/>
            <a:pathLst>
              <a:path h="4273500" w="10784858">
                <a:moveTo>
                  <a:pt x="0" y="0"/>
                </a:moveTo>
                <a:lnTo>
                  <a:pt x="10784858" y="0"/>
                </a:lnTo>
                <a:lnTo>
                  <a:pt x="10784858" y="4273500"/>
                </a:lnTo>
                <a:lnTo>
                  <a:pt x="0" y="427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472" t="-177638" r="-4969" b="-177113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Methodology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Results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046633" y="6630452"/>
            <a:ext cx="6088761" cy="169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0"/>
              </a:lnSpc>
            </a:pPr>
            <a:r>
              <a:rPr lang="en-US" b="true" sz="1200" i="true" spc="-18">
                <a:solidFill>
                  <a:srgbClr val="191919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Figure 8: </a:t>
            </a:r>
            <a:r>
              <a:rPr lang="en-US" sz="1200" i="true" spc="-18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Pairwise Correlation Distribution &amp; Eigenspectrum of the Features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36902" y="3463081"/>
            <a:ext cx="3882933" cy="730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6"/>
              </a:lnSpc>
            </a:pPr>
            <a:r>
              <a:rPr lang="en-US" b="true" sz="4800" spc="-96">
                <a:solidFill>
                  <a:srgbClr val="000000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45.3%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736902" y="4189312"/>
            <a:ext cx="3882933" cy="227917"/>
            <a:chOff x="0" y="0"/>
            <a:chExt cx="5177243" cy="303889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3394437" y="-38100"/>
              <a:ext cx="1782806" cy="3419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34"/>
                </a:lnSpc>
              </a:pPr>
              <a:r>
                <a:rPr lang="en-US" sz="1524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(SEVERE!)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-38100"/>
              <a:ext cx="3622455" cy="3419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34"/>
                </a:lnSpc>
              </a:pPr>
              <a:r>
                <a:rPr lang="en-US" sz="1524" b="true">
                  <a:solidFill>
                    <a:srgbClr val="54545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of</a:t>
              </a:r>
              <a:r>
                <a:rPr lang="en-US" b="true" sz="1524">
                  <a:solidFill>
                    <a:srgbClr val="54545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features have VIF &gt; 10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899999" y="5056811"/>
            <a:ext cx="5643775" cy="1564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does this mean?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eature is 90% explained by other features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Redundant information in the design matrix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Unstable coefficient estimates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Feature selection becomes unreliable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99999" y="2270732"/>
            <a:ext cx="5643775" cy="56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MULTICOLLINEARITY CRISIS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99999" y="7426201"/>
            <a:ext cx="16674810" cy="1564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Implications for Penalized Regression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Lasso c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an't reliably select "THE" important feature (When 5 features contain the same signal, Lasso picks arbitrarily)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Ridge coefficients become arbitrary (Different correlated features can explain same relationship)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Elastic Net offers some help but can't solve fundamental issue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Feature stability selection is therefore ESSENTIAL (see which features selected &gt;70% of the time across resamples)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3303"/>
            <a:ext cx="3381990" cy="650795"/>
          </a:xfrm>
          <a:custGeom>
            <a:avLst/>
            <a:gdLst/>
            <a:ahLst/>
            <a:cxnLst/>
            <a:rect r="r" b="b" t="t" l="l"/>
            <a:pathLst>
              <a:path h="650795" w="3381990">
                <a:moveTo>
                  <a:pt x="0" y="0"/>
                </a:moveTo>
                <a:lnTo>
                  <a:pt x="3381990" y="0"/>
                </a:lnTo>
                <a:lnTo>
                  <a:pt x="3381990" y="650794"/>
                </a:lnTo>
                <a:lnTo>
                  <a:pt x="0" y="650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72" t="-177638" r="-4969" b="-17711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30034" y="721333"/>
            <a:ext cx="1999135" cy="614734"/>
          </a:xfrm>
          <a:custGeom>
            <a:avLst/>
            <a:gdLst/>
            <a:ahLst/>
            <a:cxnLst/>
            <a:rect r="r" b="b" t="t" l="l"/>
            <a:pathLst>
              <a:path h="614734" w="1999135">
                <a:moveTo>
                  <a:pt x="0" y="0"/>
                </a:moveTo>
                <a:lnTo>
                  <a:pt x="1999135" y="0"/>
                </a:lnTo>
                <a:lnTo>
                  <a:pt x="1999135" y="614734"/>
                </a:lnTo>
                <a:lnTo>
                  <a:pt x="0" y="614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542395" y="894055"/>
            <a:ext cx="1291444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Backgr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ound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48542" y="894055"/>
            <a:ext cx="1202425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ested CV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02020" y="894055"/>
            <a:ext cx="1083200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Ove</a:t>
            </a: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373981" y="894055"/>
            <a:ext cx="120082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Discussion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091014" y="894113"/>
            <a:ext cx="1400353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737373"/>
                </a:solidFill>
                <a:latin typeface="DM Sans"/>
                <a:ea typeface="DM Sans"/>
                <a:cs typeface="DM Sans"/>
                <a:sym typeface="DM Sans"/>
              </a:rPr>
              <a:t>Methodology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08143" y="894055"/>
            <a:ext cx="909847" cy="240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Results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9999" y="2270732"/>
            <a:ext cx="5643775" cy="56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4200" b="true">
                <a:solidFill>
                  <a:srgbClr val="191919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RANDOM GUESSING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899999" y="4141072"/>
            <a:ext cx="16674810" cy="5440157"/>
          </a:xfrm>
          <a:custGeom>
            <a:avLst/>
            <a:gdLst/>
            <a:ahLst/>
            <a:cxnLst/>
            <a:rect r="r" b="b" t="t" l="l"/>
            <a:pathLst>
              <a:path h="5440157" w="16674810">
                <a:moveTo>
                  <a:pt x="0" y="0"/>
                </a:moveTo>
                <a:lnTo>
                  <a:pt x="16674810" y="0"/>
                </a:lnTo>
                <a:lnTo>
                  <a:pt x="16674810" y="5440157"/>
                </a:lnTo>
                <a:lnTo>
                  <a:pt x="0" y="54401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193023" y="9628854"/>
            <a:ext cx="6088761" cy="169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0"/>
              </a:lnSpc>
            </a:pPr>
            <a:r>
              <a:rPr lang="en-US" b="true" sz="1200" i="true" spc="-18">
                <a:solidFill>
                  <a:srgbClr val="191919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Figure 9: </a:t>
            </a:r>
            <a:r>
              <a:rPr lang="en-US" sz="1200" i="true" spc="-18">
                <a:solidFill>
                  <a:srgbClr val="19191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Nested CV Model Performance Metrics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9999" y="3020128"/>
            <a:ext cx="7847572" cy="935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18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Interpretation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MCC</a:t>
            </a: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 = 0 → Random guessing</a:t>
            </a:r>
          </a:p>
          <a:p>
            <a:pPr algn="l" marL="388623" indent="-194312" lvl="1">
              <a:lnSpc>
                <a:spcPts val="2520"/>
              </a:lnSpc>
              <a:buFont typeface="Arial"/>
              <a:buChar char="•"/>
            </a:pPr>
            <a:r>
              <a:rPr lang="en-US" sz="1800" spc="-18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MCC &lt; 0 → Worse than random (models are being fooled!)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3333264" y="1984683"/>
            <a:ext cx="4042149" cy="1699845"/>
            <a:chOff x="0" y="0"/>
            <a:chExt cx="5389532" cy="2266460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5389532" cy="2266460"/>
              <a:chOff x="0" y="0"/>
              <a:chExt cx="429852" cy="180765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29852" cy="180765"/>
              </a:xfrm>
              <a:custGeom>
                <a:avLst/>
                <a:gdLst/>
                <a:ahLst/>
                <a:cxnLst/>
                <a:rect r="r" b="b" t="t" l="l"/>
                <a:pathLst>
                  <a:path h="180765" w="429852">
                    <a:moveTo>
                      <a:pt x="15322" y="0"/>
                    </a:moveTo>
                    <a:lnTo>
                      <a:pt x="414529" y="0"/>
                    </a:lnTo>
                    <a:cubicBezTo>
                      <a:pt x="418593" y="0"/>
                      <a:pt x="422490" y="1614"/>
                      <a:pt x="425364" y="4488"/>
                    </a:cubicBezTo>
                    <a:cubicBezTo>
                      <a:pt x="428237" y="7361"/>
                      <a:pt x="429852" y="11259"/>
                      <a:pt x="429852" y="15322"/>
                    </a:cubicBezTo>
                    <a:lnTo>
                      <a:pt x="429852" y="165443"/>
                    </a:lnTo>
                    <a:cubicBezTo>
                      <a:pt x="429852" y="169507"/>
                      <a:pt x="428237" y="173404"/>
                      <a:pt x="425364" y="176278"/>
                    </a:cubicBezTo>
                    <a:cubicBezTo>
                      <a:pt x="422490" y="179151"/>
                      <a:pt x="418593" y="180765"/>
                      <a:pt x="414529" y="180765"/>
                    </a:cubicBezTo>
                    <a:lnTo>
                      <a:pt x="15322" y="180765"/>
                    </a:lnTo>
                    <a:cubicBezTo>
                      <a:pt x="11259" y="180765"/>
                      <a:pt x="7361" y="179151"/>
                      <a:pt x="4488" y="176278"/>
                    </a:cubicBezTo>
                    <a:cubicBezTo>
                      <a:pt x="1614" y="173404"/>
                      <a:pt x="0" y="169507"/>
                      <a:pt x="0" y="165443"/>
                    </a:cubicBezTo>
                    <a:lnTo>
                      <a:pt x="0" y="15322"/>
                    </a:lnTo>
                    <a:cubicBezTo>
                      <a:pt x="0" y="11259"/>
                      <a:pt x="1614" y="7361"/>
                      <a:pt x="4488" y="4488"/>
                    </a:cubicBezTo>
                    <a:cubicBezTo>
                      <a:pt x="7361" y="1614"/>
                      <a:pt x="11259" y="0"/>
                      <a:pt x="15322" y="0"/>
                    </a:cubicBezTo>
                    <a:close/>
                  </a:path>
                </a:pathLst>
              </a:custGeom>
              <a:solidFill>
                <a:srgbClr val="1F2020">
                  <a:alpha val="7843"/>
                </a:srgbClr>
              </a:solidFill>
              <a:ln w="19050" cap="sq">
                <a:solidFill>
                  <a:srgbClr val="FFFFFF">
                    <a:alpha val="7843"/>
                  </a:srgbClr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28575"/>
                <a:ext cx="429852" cy="209340"/>
              </a:xfrm>
              <a:prstGeom prst="rect">
                <a:avLst/>
              </a:prstGeom>
            </p:spPr>
            <p:txBody>
              <a:bodyPr anchor="ctr" rtlCol="false" tIns="125815" lIns="125815" bIns="125815" rIns="125815"/>
              <a:lstStyle/>
              <a:p>
                <a:pPr algn="ctr">
                  <a:lnSpc>
                    <a:spcPts val="2251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681744" y="1484462"/>
              <a:ext cx="4026045" cy="2887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27"/>
                </a:lnSpc>
              </a:pPr>
              <a:r>
                <a:rPr lang="en-US" sz="1305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Da</a:t>
              </a:r>
              <a:r>
                <a:rPr lang="en-US" sz="1305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taset is TOO SMALL &amp; TOO NOISY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681744" y="1190523"/>
              <a:ext cx="4026045" cy="2887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27"/>
                </a:lnSpc>
              </a:pPr>
              <a:r>
                <a:rPr lang="en-US" b="true" sz="1305">
                  <a:solidFill>
                    <a:srgbClr val="54545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Our</a:t>
              </a:r>
              <a:r>
                <a:rPr lang="en-US" b="true" sz="1305">
                  <a:solidFill>
                    <a:srgbClr val="545454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best MCC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681744" y="483680"/>
              <a:ext cx="4026045" cy="843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14"/>
                </a:lnSpc>
              </a:pPr>
              <a:r>
                <a:rPr lang="en-US" b="true" sz="4110" spc="-82">
                  <a:solidFill>
                    <a:srgbClr val="000000"/>
                  </a:solidFill>
                  <a:latin typeface="Montserrat Semi-Bold"/>
                  <a:ea typeface="Montserrat Semi-Bold"/>
                  <a:cs typeface="Montserrat Semi-Bold"/>
                  <a:sym typeface="Montserrat Semi-Bold"/>
                </a:rPr>
                <a:t>-0.076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8436614" y="1984683"/>
            <a:ext cx="4710569" cy="1699845"/>
            <a:chOff x="0" y="0"/>
            <a:chExt cx="500933" cy="18076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00933" cy="180765"/>
            </a:xfrm>
            <a:custGeom>
              <a:avLst/>
              <a:gdLst/>
              <a:ahLst/>
              <a:cxnLst/>
              <a:rect r="r" b="b" t="t" l="l"/>
              <a:pathLst>
                <a:path h="180765" w="500933">
                  <a:moveTo>
                    <a:pt x="13148" y="0"/>
                  </a:moveTo>
                  <a:lnTo>
                    <a:pt x="487785" y="0"/>
                  </a:lnTo>
                  <a:cubicBezTo>
                    <a:pt x="495046" y="0"/>
                    <a:pt x="500933" y="5887"/>
                    <a:pt x="500933" y="13148"/>
                  </a:cubicBezTo>
                  <a:lnTo>
                    <a:pt x="500933" y="167617"/>
                  </a:lnTo>
                  <a:cubicBezTo>
                    <a:pt x="500933" y="174879"/>
                    <a:pt x="495046" y="180765"/>
                    <a:pt x="487785" y="180765"/>
                  </a:cubicBezTo>
                  <a:lnTo>
                    <a:pt x="13148" y="180765"/>
                  </a:lnTo>
                  <a:cubicBezTo>
                    <a:pt x="5887" y="180765"/>
                    <a:pt x="0" y="174879"/>
                    <a:pt x="0" y="167617"/>
                  </a:cubicBezTo>
                  <a:lnTo>
                    <a:pt x="0" y="13148"/>
                  </a:lnTo>
                  <a:cubicBezTo>
                    <a:pt x="0" y="5887"/>
                    <a:pt x="5887" y="0"/>
                    <a:pt x="13148" y="0"/>
                  </a:cubicBezTo>
                  <a:close/>
                </a:path>
              </a:pathLst>
            </a:custGeom>
            <a:solidFill>
              <a:srgbClr val="1F2020">
                <a:alpha val="7843"/>
              </a:srgbClr>
            </a:solidFill>
            <a:ln w="19050" cap="sq">
              <a:solidFill>
                <a:srgbClr val="FFFFFF">
                  <a:alpha val="7843"/>
                </a:srgbClr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500933" cy="209340"/>
            </a:xfrm>
            <a:prstGeom prst="rect">
              <a:avLst/>
            </a:prstGeom>
          </p:spPr>
          <p:txBody>
            <a:bodyPr anchor="ctr" rtlCol="false" tIns="125815" lIns="125815" bIns="125815" rIns="125815"/>
            <a:lstStyle/>
            <a:p>
              <a:pPr algn="ctr">
                <a:lnSpc>
                  <a:spcPts val="2251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8943293" y="2328644"/>
            <a:ext cx="3697212" cy="983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-14" b="true">
                <a:solidFill>
                  <a:srgbClr val="19191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Our Findings</a:t>
            </a:r>
          </a:p>
          <a:p>
            <a:pPr algn="l">
              <a:lnSpc>
                <a:spcPts val="1960"/>
              </a:lnSpc>
            </a:pPr>
            <a:r>
              <a:rPr lang="en-US" sz="1400" spc="-14">
                <a:solidFill>
                  <a:srgbClr val="191919"/>
                </a:solidFill>
                <a:latin typeface="Montserrat"/>
                <a:ea typeface="Montserrat"/>
                <a:cs typeface="Montserrat"/>
                <a:sym typeface="Montserrat"/>
              </a:rPr>
              <a:t>Mixed results show performance near random (&gt;50% accuracy is NOT impressive for 67% majority class baseline!)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DAG9KXJknYs</dc:identifier>
  <dcterms:modified xsi:type="dcterms:W3CDTF">2011-08-01T06:04:30Z</dcterms:modified>
  <cp:revision>1</cp:revision>
  <dc:title>FYP Oral Presentation</dc:title>
</cp:coreProperties>
</file>

<file path=docProps/thumbnail.jpeg>
</file>